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3" r:id="rId2"/>
    <p:sldId id="321" r:id="rId3"/>
    <p:sldId id="322" r:id="rId4"/>
    <p:sldId id="310" r:id="rId5"/>
    <p:sldId id="327" r:id="rId6"/>
    <p:sldId id="330" r:id="rId7"/>
    <p:sldId id="328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CB3"/>
    <a:srgbClr val="1258A5"/>
    <a:srgbClr val="0A55AF"/>
    <a:srgbClr val="0954AF"/>
    <a:srgbClr val="224993"/>
    <a:srgbClr val="0035AC"/>
    <a:srgbClr val="003399"/>
    <a:srgbClr val="E9EDF4"/>
    <a:srgbClr val="FFFFCC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5" autoAdjust="0"/>
    <p:restoredTop sz="95095" autoAdjust="0"/>
  </p:normalViewPr>
  <p:slideViewPr>
    <p:cSldViewPr>
      <p:cViewPr varScale="1">
        <p:scale>
          <a:sx n="114" d="100"/>
          <a:sy n="114" d="100"/>
        </p:scale>
        <p:origin x="1854" y="114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E389824-B5C0-495E-8003-73706B1C23EF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A1E22C-0C0F-46DB-B78C-6AFF367C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7DA03CB-CD06-4A36-831F-63CA5E7F4FC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EB484C1-4D92-452E-B9A1-98360D82B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25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CB3E9-9B6C-43C2-9859-5B23051364F8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CB3E9-9B6C-43C2-9859-5B23051364F8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6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CB3E9-9B6C-43C2-9859-5B23051364F8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5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155">
              <a:defRPr/>
            </a:pPr>
            <a:fld id="{222CB3E9-9B6C-43C2-9859-5B23051364F8}" type="slidenum">
              <a:rPr lang="ru-RU">
                <a:solidFill>
                  <a:prstClr val="black"/>
                </a:solidFill>
                <a:latin typeface="Calibri"/>
              </a:rPr>
              <a:pPr defTabSz="966155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3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CB3E9-9B6C-43C2-9859-5B23051364F8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3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155">
              <a:defRPr/>
            </a:pPr>
            <a:fld id="{222CB3E9-9B6C-43C2-9859-5B23051364F8}" type="slidenum">
              <a:rPr lang="ru-RU">
                <a:solidFill>
                  <a:prstClr val="black"/>
                </a:solidFill>
                <a:latin typeface="Calibri"/>
              </a:rPr>
              <a:pPr defTabSz="966155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72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15888"/>
            <a:ext cx="889317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015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350" y="549275"/>
            <a:ext cx="4032250" cy="503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Деятельность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компании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Picture 7" descr="K:\Dako\DAKO-logo-2!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347663"/>
            <a:ext cx="8778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360"/>
              </a:lnSpc>
              <a:defRPr sz="2000" b="1">
                <a:solidFill>
                  <a:srgbClr val="0033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3"/>
          </p:nvPr>
        </p:nvSpPr>
        <p:spPr>
          <a:xfrm>
            <a:off x="468313" y="1773238"/>
            <a:ext cx="8207375" cy="3959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3399"/>
                </a:solidFill>
              </a:defRPr>
            </a:lvl1pPr>
            <a:lvl2pPr marL="457200" indent="0">
              <a:buNone/>
              <a:defRPr sz="2000">
                <a:solidFill>
                  <a:srgbClr val="003399"/>
                </a:solidFill>
              </a:defRPr>
            </a:lvl2pPr>
            <a:lvl3pPr>
              <a:defRPr>
                <a:solidFill>
                  <a:srgbClr val="003399"/>
                </a:solidFill>
              </a:defRPr>
            </a:lvl3pPr>
            <a:lvl4pPr>
              <a:defRPr>
                <a:solidFill>
                  <a:srgbClr val="003399"/>
                </a:solidFill>
              </a:defRPr>
            </a:lvl4pPr>
            <a:lvl5pPr>
              <a:defRPr>
                <a:solidFill>
                  <a:srgbClr val="00339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316913" y="6426200"/>
            <a:ext cx="3937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446E0-2DFE-4BEF-AC6B-A6A5E76F13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7A868D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7A868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1901956"/>
            <a:ext cx="7132320" cy="4127627"/>
          </a:xfrm>
          <a:prstGeom prst="rect">
            <a:avLst/>
          </a:prstGeom>
        </p:spPr>
        <p:txBody>
          <a:bodyPr/>
          <a:lstStyle>
            <a:lvl6pPr>
              <a:defRPr/>
            </a:lvl6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B1A66E31-CC72-4651-8B6E-A2A37D474849}" type="datetime1">
              <a:rPr lang="ru-RU" smtClean="0"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05841" y="6601968"/>
            <a:ext cx="5369814" cy="2377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6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Desktop\blocknote-7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7"/>
          <a:stretch/>
        </p:blipFill>
        <p:spPr bwMode="auto">
          <a:xfrm>
            <a:off x="-1" y="4869160"/>
            <a:ext cx="914399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blocknote-7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3373"/>
            <a:ext cx="9143999" cy="39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7">
            <a:extLst>
              <a:ext uri="{FF2B5EF4-FFF2-40B4-BE49-F238E27FC236}">
                <a16:creationId xmlns:a16="http://schemas.microsoft.com/office/drawing/2014/main" id="{B88B8063-C1CE-4E9F-BE6C-8C9688A8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301208"/>
            <a:ext cx="6552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Дезинфекция посуды</a:t>
            </a:r>
            <a:br>
              <a:rPr lang="en-US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посудомоечной машине</a:t>
            </a:r>
          </a:p>
        </p:txBody>
      </p:sp>
      <p:pic>
        <p:nvPicPr>
          <p:cNvPr id="1029" name="Picture 5" descr="D:\Desktop\blocknote-7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39" y="254854"/>
            <a:ext cx="381346" cy="4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esktop\DOLPHIN-Adv-bot.png">
            <a:extLst>
              <a:ext uri="{FF2B5EF4-FFF2-40B4-BE49-F238E27FC236}">
                <a16:creationId xmlns:a16="http://schemas.microsoft.com/office/drawing/2014/main" id="{C7DCBAFB-1422-42B3-B68C-D27F5988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409250" cy="25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089E47C-2E6D-440A-9CAF-37909287F7ED}"/>
              </a:ext>
            </a:extLst>
          </p:cNvPr>
          <p:cNvGrpSpPr/>
          <p:nvPr/>
        </p:nvGrpSpPr>
        <p:grpSpPr>
          <a:xfrm>
            <a:off x="7176855" y="4806832"/>
            <a:ext cx="648072" cy="303071"/>
            <a:chOff x="5996279" y="1717767"/>
            <a:chExt cx="2252989" cy="1220903"/>
          </a:xfrm>
        </p:grpSpPr>
        <p:pic>
          <p:nvPicPr>
            <p:cNvPr id="12" name="Picture 11" descr="D:\Desktop\DOLPHIN-Adv-txt-2.png">
              <a:extLst>
                <a:ext uri="{FF2B5EF4-FFF2-40B4-BE49-F238E27FC236}">
                  <a16:creationId xmlns:a16="http://schemas.microsoft.com/office/drawing/2014/main" id="{0CA8C6A4-F557-4C6B-8BA2-5081784BF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81" y="2326844"/>
              <a:ext cx="2252987" cy="61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D:\Desktop\DOLPHIN-Adv-txt-1.png">
              <a:extLst>
                <a:ext uri="{FF2B5EF4-FFF2-40B4-BE49-F238E27FC236}">
                  <a16:creationId xmlns:a16="http://schemas.microsoft.com/office/drawing/2014/main" id="{761B8F99-4B04-494C-8740-2FA0090D4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79" y="1717767"/>
              <a:ext cx="1021747" cy="5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69871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61A4098A-A135-4DFE-B8DC-FDD97721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2492896"/>
            <a:ext cx="7848872" cy="33123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 гостей и сотрудников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Соответствие СанПиН 2.3/2.4.3590-20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3" descr="D:\Desktop\blocknote-7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/>
          <a:stretch/>
        </p:blipFill>
        <p:spPr bwMode="auto">
          <a:xfrm>
            <a:off x="0" y="0"/>
            <a:ext cx="9144000" cy="12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esktop\blocknote-7-logo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42" y="161488"/>
            <a:ext cx="601013" cy="6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B2A562E7-9C83-4038-94BE-E110ADAB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804" y="301888"/>
            <a:ext cx="3816424" cy="3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ПОТРЕБНОСТЬ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1033852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956F0F80-D26A-400D-B779-F2288A3A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14" y="1581380"/>
            <a:ext cx="8099572" cy="212775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Мойка посуды в ПММ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Замачивание в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дезрастворе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конце смены</a:t>
            </a:r>
          </a:p>
        </p:txBody>
      </p:sp>
      <p:pic>
        <p:nvPicPr>
          <p:cNvPr id="5" name="Picture 3" descr="D:\Desktop\blocknote-7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/>
          <a:stretch/>
        </p:blipFill>
        <p:spPr bwMode="auto">
          <a:xfrm>
            <a:off x="0" y="0"/>
            <a:ext cx="9144000" cy="12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esktop\blocknote-7-logo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42" y="161488"/>
            <a:ext cx="601013" cy="6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057060-704E-46E7-A407-5F3538C2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05170"/>
            <a:ext cx="446449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СУЩЕСТВУЮЩИЕ ТЕХНОЛОГИИ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379FE-32A7-4A59-83F0-226EE936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7" y="2266116"/>
            <a:ext cx="877849" cy="8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DC6522-DB28-4C98-92F8-0CDD71554F70}"/>
              </a:ext>
            </a:extLst>
          </p:cNvPr>
          <p:cNvSpPr txBox="1"/>
          <p:nvPr/>
        </p:nvSpPr>
        <p:spPr>
          <a:xfrm>
            <a:off x="1547664" y="2266116"/>
            <a:ext cx="58326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ПММ не обеспечивает дезинфицирующий режим, поэтому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EAEA29D-80BF-41A3-884E-DD073A8CE83A}"/>
              </a:ext>
            </a:extLst>
          </p:cNvPr>
          <p:cNvSpPr txBox="1">
            <a:spLocks/>
          </p:cNvSpPr>
          <p:nvPr/>
        </p:nvSpPr>
        <p:spPr>
          <a:xfrm>
            <a:off x="827583" y="4705185"/>
            <a:ext cx="7848872" cy="13161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Приемлемой технологии дезинфекции посуды и приборов </a:t>
            </a:r>
            <a:r>
              <a:rPr lang="ru-RU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каждого посетителя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сегодняшний день НЕТ!</a:t>
            </a:r>
          </a:p>
        </p:txBody>
      </p:sp>
    </p:spTree>
    <p:extLst>
      <p:ext uri="{BB962C8B-B14F-4D97-AF65-F5344CB8AC3E}">
        <p14:creationId xmlns:p14="http://schemas.microsoft.com/office/powerpoint/2010/main" val="40535623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B74CEC-AEE6-478D-BB65-03E1FD57A59F}"/>
              </a:ext>
            </a:extLst>
          </p:cNvPr>
          <p:cNvSpPr/>
          <p:nvPr/>
        </p:nvSpPr>
        <p:spPr>
          <a:xfrm>
            <a:off x="6372200" y="1556792"/>
            <a:ext cx="2592288" cy="20162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 descr="D:\Desktop\blocknote-7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/>
          <a:stretch/>
        </p:blipFill>
        <p:spPr bwMode="auto">
          <a:xfrm>
            <a:off x="0" y="0"/>
            <a:ext cx="9144000" cy="12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Desktop\blocknote-7-logo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42" y="161488"/>
            <a:ext cx="601013" cy="6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CD2A965-926A-48E5-8576-2023C5B3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207" y="284816"/>
            <a:ext cx="4305584" cy="3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НОВАЯ ТЕХНОЛОГИЯ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DOLPHIN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497EB2-6991-48CE-ABBE-4E07ECE203B0}"/>
              </a:ext>
            </a:extLst>
          </p:cNvPr>
          <p:cNvSpPr/>
          <p:nvPr/>
        </p:nvSpPr>
        <p:spPr>
          <a:xfrm>
            <a:off x="251520" y="1596181"/>
            <a:ext cx="2592288" cy="20162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26DE0B-9E96-4DD8-B4CA-4AD26BCA1135}"/>
              </a:ext>
            </a:extLst>
          </p:cNvPr>
          <p:cNvSpPr/>
          <p:nvPr/>
        </p:nvSpPr>
        <p:spPr>
          <a:xfrm>
            <a:off x="3275856" y="1575737"/>
            <a:ext cx="2592288" cy="20162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EF092D-60A5-4860-ADE6-66652056EA0C}"/>
              </a:ext>
            </a:extLst>
          </p:cNvPr>
          <p:cNvSpPr/>
          <p:nvPr/>
        </p:nvSpPr>
        <p:spPr>
          <a:xfrm>
            <a:off x="1793643" y="4253707"/>
            <a:ext cx="2592288" cy="20162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12818C-96C9-4644-AB0C-80ED54A3A181}"/>
              </a:ext>
            </a:extLst>
          </p:cNvPr>
          <p:cNvSpPr/>
          <p:nvPr/>
        </p:nvSpPr>
        <p:spPr>
          <a:xfrm>
            <a:off x="5292080" y="4240872"/>
            <a:ext cx="2592288" cy="20162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8D212-9DBF-4345-AFC1-73F397097E21}"/>
              </a:ext>
            </a:extLst>
          </p:cNvPr>
          <p:cNvSpPr txBox="1"/>
          <p:nvPr/>
        </p:nvSpPr>
        <p:spPr>
          <a:xfrm>
            <a:off x="395536" y="2218952"/>
            <a:ext cx="2304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Превосходно моет посуду – не уступает по качеству лучшим моющим средствам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A101C4-6306-4B97-8D6A-CBC888ADFC1B}"/>
              </a:ext>
            </a:extLst>
          </p:cNvPr>
          <p:cNvSpPr txBox="1"/>
          <p:nvPr/>
        </p:nvSpPr>
        <p:spPr>
          <a:xfrm>
            <a:off x="3425169" y="2000329"/>
            <a:ext cx="2293661" cy="150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Обеспечивает дезинфицирующий режим работы посудомоечной машины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(бактерии, вирусы, в т.ч.</a:t>
            </a:r>
          </a:p>
          <a:p>
            <a:pPr algn="l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коронавирус)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5ED07B-ED96-4895-907B-01DD48EFEE90}"/>
              </a:ext>
            </a:extLst>
          </p:cNvPr>
          <p:cNvSpPr txBox="1"/>
          <p:nvPr/>
        </p:nvSpPr>
        <p:spPr>
          <a:xfrm>
            <a:off x="1976950" y="5039593"/>
            <a:ext cx="2376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основе – НОУ-ХАУ от компании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Dolphin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A9C5CB4C-864A-48C4-9AE5-4C1A7D63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82" y="4406516"/>
            <a:ext cx="632203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31A2D00-D786-4359-BC34-B53B1026D6A8}"/>
              </a:ext>
            </a:extLst>
          </p:cNvPr>
          <p:cNvSpPr/>
          <p:nvPr/>
        </p:nvSpPr>
        <p:spPr>
          <a:xfrm>
            <a:off x="107504" y="1468880"/>
            <a:ext cx="360040" cy="646138"/>
          </a:xfrm>
          <a:prstGeom prst="rect">
            <a:avLst/>
          </a:prstGeom>
          <a:solidFill>
            <a:srgbClr val="1258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F5D1C39-BEB9-47D9-BE41-8A15D3D3C36A}"/>
              </a:ext>
            </a:extLst>
          </p:cNvPr>
          <p:cNvSpPr/>
          <p:nvPr/>
        </p:nvSpPr>
        <p:spPr>
          <a:xfrm>
            <a:off x="3131840" y="1456023"/>
            <a:ext cx="360040" cy="646138"/>
          </a:xfrm>
          <a:prstGeom prst="rect">
            <a:avLst/>
          </a:prstGeom>
          <a:solidFill>
            <a:srgbClr val="1258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F8B5CE7-A70E-4C3A-A3C5-65CCEE085B24}"/>
              </a:ext>
            </a:extLst>
          </p:cNvPr>
          <p:cNvSpPr/>
          <p:nvPr/>
        </p:nvSpPr>
        <p:spPr>
          <a:xfrm>
            <a:off x="1649627" y="4139683"/>
            <a:ext cx="360040" cy="646138"/>
          </a:xfrm>
          <a:prstGeom prst="rect">
            <a:avLst/>
          </a:prstGeom>
          <a:solidFill>
            <a:srgbClr val="1258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2AF4B51-D242-4A19-A198-97BACE0E6C23}"/>
              </a:ext>
            </a:extLst>
          </p:cNvPr>
          <p:cNvSpPr/>
          <p:nvPr/>
        </p:nvSpPr>
        <p:spPr>
          <a:xfrm>
            <a:off x="5137155" y="4094739"/>
            <a:ext cx="360040" cy="646138"/>
          </a:xfrm>
          <a:prstGeom prst="rect">
            <a:avLst/>
          </a:prstGeom>
          <a:solidFill>
            <a:srgbClr val="1258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10466F-CDE3-4E69-B9BF-1EB7A0612D9B}"/>
              </a:ext>
            </a:extLst>
          </p:cNvPr>
          <p:cNvSpPr txBox="1"/>
          <p:nvPr/>
        </p:nvSpPr>
        <p:spPr>
          <a:xfrm>
            <a:off x="5447739" y="4355922"/>
            <a:ext cx="21260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в России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вирулицидное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дезсредство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ПММ.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Испытано НИИ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Дезинфектологии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Зарегистрировано Роспотребнадзором.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50" y="4355922"/>
            <a:ext cx="696338" cy="7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D:\Desktop\DOLPHIN-Adv-l2.png">
            <a:extLst>
              <a:ext uri="{FF2B5EF4-FFF2-40B4-BE49-F238E27FC236}">
                <a16:creationId xmlns:a16="http://schemas.microsoft.com/office/drawing/2014/main" id="{4B3AA22A-B046-41B2-A146-FEDE673D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52" y="1683862"/>
            <a:ext cx="671944" cy="6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esktop\DOLPHIN-Adv-l1.png">
            <a:extLst>
              <a:ext uri="{FF2B5EF4-FFF2-40B4-BE49-F238E27FC236}">
                <a16:creationId xmlns:a16="http://schemas.microsoft.com/office/drawing/2014/main" id="{50282D63-9AA8-4B10-B668-A7E53012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1639613"/>
            <a:ext cx="727508" cy="6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E3EFCE-70A4-49BE-9C22-4D45A4D3EE60}"/>
              </a:ext>
            </a:extLst>
          </p:cNvPr>
          <p:cNvSpPr txBox="1"/>
          <p:nvPr/>
        </p:nvSpPr>
        <p:spPr>
          <a:xfrm>
            <a:off x="6553539" y="2044220"/>
            <a:ext cx="22269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Упрощает технологию. </a:t>
            </a:r>
          </a:p>
          <a:p>
            <a:pPr algn="l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нужно замачивать посуду в конце смены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3211FA5-146F-48EB-9029-FE160FCE681F}"/>
              </a:ext>
            </a:extLst>
          </p:cNvPr>
          <p:cNvSpPr/>
          <p:nvPr/>
        </p:nvSpPr>
        <p:spPr>
          <a:xfrm>
            <a:off x="6228184" y="1437078"/>
            <a:ext cx="360040" cy="646138"/>
          </a:xfrm>
          <a:prstGeom prst="rect">
            <a:avLst/>
          </a:prstGeom>
          <a:solidFill>
            <a:srgbClr val="1258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6162F7B9-1F58-47BB-B9CD-16EBEE8A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1665053"/>
            <a:ext cx="558666" cy="558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693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956F0F80-D26A-400D-B779-F2288A3A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90" y="3403158"/>
            <a:ext cx="4649781" cy="15841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Упрощение существующей технологии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для проверки РПН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площади ~1-3 м²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человеко-часов ~30-60 ч\ч в месяц</a:t>
            </a:r>
          </a:p>
        </p:txBody>
      </p:sp>
      <p:pic>
        <p:nvPicPr>
          <p:cNvPr id="5" name="Picture 3" descr="D:\Desktop\blocknote-7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/>
          <a:stretch/>
        </p:blipFill>
        <p:spPr bwMode="auto">
          <a:xfrm>
            <a:off x="0" y="0"/>
            <a:ext cx="9144000" cy="12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esktop\blocknote-7-logo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42" y="161488"/>
            <a:ext cx="601013" cy="6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057060-704E-46E7-A407-5F3538C2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05170"/>
            <a:ext cx="32415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ЧТО ВЫ ПОЛУЧАЕТЕ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DF5B0-2157-4E7B-85F1-C50BFC90D9E8}"/>
              </a:ext>
            </a:extLst>
          </p:cNvPr>
          <p:cNvSpPr txBox="1"/>
          <p:nvPr/>
        </p:nvSpPr>
        <p:spPr>
          <a:xfrm>
            <a:off x="340754" y="1371237"/>
            <a:ext cx="4392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КАЖДАЯ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тарелка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ПРОДЕЗИНФИЦИРОВАНА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КАЖДОГО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гостя! </a:t>
            </a:r>
          </a:p>
        </p:txBody>
      </p:sp>
      <p:pic>
        <p:nvPicPr>
          <p:cNvPr id="11" name="Picture 10" descr="D:\Desktop\DOLPHIN-Adv-l4-flag.png">
            <a:extLst>
              <a:ext uri="{FF2B5EF4-FFF2-40B4-BE49-F238E27FC236}">
                <a16:creationId xmlns:a16="http://schemas.microsoft.com/office/drawing/2014/main" id="{2F777A4F-66E0-4525-8885-E0ECB0ADC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2"/>
          <a:stretch/>
        </p:blipFill>
        <p:spPr bwMode="auto">
          <a:xfrm>
            <a:off x="5103252" y="1369656"/>
            <a:ext cx="3855114" cy="52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esktop\DOLPHIN-Adv-bot.png">
            <a:extLst>
              <a:ext uri="{FF2B5EF4-FFF2-40B4-BE49-F238E27FC236}">
                <a16:creationId xmlns:a16="http://schemas.microsoft.com/office/drawing/2014/main" id="{2CF28ABB-6F89-41A2-8B31-2434A33E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8" y="1492049"/>
            <a:ext cx="3226074" cy="33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Desktop\DOLPHIN-Adv-l4.png">
            <a:extLst>
              <a:ext uri="{FF2B5EF4-FFF2-40B4-BE49-F238E27FC236}">
                <a16:creationId xmlns:a16="http://schemas.microsoft.com/office/drawing/2014/main" id="{DA4345C4-9E52-45C6-85D5-12AA7382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98" y="4867594"/>
            <a:ext cx="1241500" cy="12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Desktop\DOLPHIN-Adv-l4-txt.png">
            <a:extLst>
              <a:ext uri="{FF2B5EF4-FFF2-40B4-BE49-F238E27FC236}">
                <a16:creationId xmlns:a16="http://schemas.microsoft.com/office/drawing/2014/main" id="{5182A62A-F060-4581-B880-BD83253A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31" y="5142870"/>
            <a:ext cx="2003748" cy="6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487059F-786B-40F2-9C50-FF70F064C4A1}"/>
              </a:ext>
            </a:extLst>
          </p:cNvPr>
          <p:cNvGrpSpPr/>
          <p:nvPr/>
        </p:nvGrpSpPr>
        <p:grpSpPr>
          <a:xfrm>
            <a:off x="7079145" y="2132856"/>
            <a:ext cx="1015571" cy="585387"/>
            <a:chOff x="5996279" y="1717767"/>
            <a:chExt cx="2252989" cy="1220903"/>
          </a:xfrm>
        </p:grpSpPr>
        <p:pic>
          <p:nvPicPr>
            <p:cNvPr id="16" name="Picture 11" descr="D:\Desktop\DOLPHIN-Adv-txt-2.png">
              <a:extLst>
                <a:ext uri="{FF2B5EF4-FFF2-40B4-BE49-F238E27FC236}">
                  <a16:creationId xmlns:a16="http://schemas.microsoft.com/office/drawing/2014/main" id="{1D87430A-DAE7-4B5A-84E7-233B701E5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81" y="2326844"/>
              <a:ext cx="2252987" cy="61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D:\Desktop\DOLPHIN-Adv-txt-1.png">
              <a:extLst>
                <a:ext uri="{FF2B5EF4-FFF2-40B4-BE49-F238E27FC236}">
                  <a16:creationId xmlns:a16="http://schemas.microsoft.com/office/drawing/2014/main" id="{4B35D535-CE07-42E3-95FE-68FFA5F20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79" y="1717767"/>
              <a:ext cx="1021747" cy="5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0BE719-A511-4E81-A914-FD5A6E96C90C}"/>
              </a:ext>
            </a:extLst>
          </p:cNvPr>
          <p:cNvSpPr/>
          <p:nvPr/>
        </p:nvSpPr>
        <p:spPr>
          <a:xfrm>
            <a:off x="340754" y="6284825"/>
            <a:ext cx="377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Протокол испытаний №02.230-3907/20 от 02.12.2020 г.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СГР RU.77.99.88.002.E.000680.03.21</a:t>
            </a:r>
          </a:p>
        </p:txBody>
      </p:sp>
    </p:spTree>
    <p:extLst>
      <p:ext uri="{BB962C8B-B14F-4D97-AF65-F5344CB8AC3E}">
        <p14:creationId xmlns:p14="http://schemas.microsoft.com/office/powerpoint/2010/main" val="31072492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D:\Desktop\blocknote-7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/>
          <a:stretch/>
        </p:blipFill>
        <p:spPr bwMode="auto">
          <a:xfrm>
            <a:off x="0" y="0"/>
            <a:ext cx="9144000" cy="12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Desktop\blocknote-7-logo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42" y="161488"/>
            <a:ext cx="601013" cy="6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BCD2A965-926A-48E5-8576-2023C5B3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507" y="277529"/>
            <a:ext cx="3880764" cy="3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ЭКОНОМИЧЕСКИЙ ЭФФЕКТ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Picture 2" descr="D:\Desktop\DOLPHIN-Adv-bot.png">
            <a:extLst>
              <a:ext uri="{FF2B5EF4-FFF2-40B4-BE49-F238E27FC236}">
                <a16:creationId xmlns:a16="http://schemas.microsoft.com/office/drawing/2014/main" id="{698764D8-089A-47AF-91A0-B061FCCF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75" y="3861048"/>
            <a:ext cx="2409250" cy="25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21DB120-CC2C-45E1-9B7C-9D0326981F2B}"/>
              </a:ext>
            </a:extLst>
          </p:cNvPr>
          <p:cNvGrpSpPr/>
          <p:nvPr/>
        </p:nvGrpSpPr>
        <p:grpSpPr>
          <a:xfrm>
            <a:off x="3353736" y="4433183"/>
            <a:ext cx="648072" cy="303071"/>
            <a:chOff x="5996279" y="1717767"/>
            <a:chExt cx="2252989" cy="1220903"/>
          </a:xfrm>
        </p:grpSpPr>
        <p:pic>
          <p:nvPicPr>
            <p:cNvPr id="33" name="Picture 11" descr="D:\Desktop\DOLPHIN-Adv-txt-2.png">
              <a:extLst>
                <a:ext uri="{FF2B5EF4-FFF2-40B4-BE49-F238E27FC236}">
                  <a16:creationId xmlns:a16="http://schemas.microsoft.com/office/drawing/2014/main" id="{5B2BA1FE-49A8-465B-B640-16F790831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81" y="2326844"/>
              <a:ext cx="2252987" cy="61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D:\Desktop\DOLPHIN-Adv-txt-1.png">
              <a:extLst>
                <a:ext uri="{FF2B5EF4-FFF2-40B4-BE49-F238E27FC236}">
                  <a16:creationId xmlns:a16="http://schemas.microsoft.com/office/drawing/2014/main" id="{0EBA6CAA-EB41-4A55-82AB-B84F3712F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79" y="1717767"/>
              <a:ext cx="1021747" cy="5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037D36-4BBF-4FB9-A87E-4E93503E6422}"/>
              </a:ext>
            </a:extLst>
          </p:cNvPr>
          <p:cNvSpPr txBox="1"/>
          <p:nvPr/>
        </p:nvSpPr>
        <p:spPr>
          <a:xfrm>
            <a:off x="1187624" y="1376851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 дезинфицирующего средства для мытья посуды в посудомоечной машине HARD DEZ –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390 рублей за 1 литр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5DC95C-BFDA-4594-8734-ACD4E80E754C}"/>
              </a:ext>
            </a:extLst>
          </p:cNvPr>
          <p:cNvSpPr txBox="1"/>
          <p:nvPr/>
        </p:nvSpPr>
        <p:spPr>
          <a:xfrm>
            <a:off x="1331640" y="2060274"/>
            <a:ext cx="7746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площади – не нужна дополнительная раковина для дезинфекции посуды в конце смены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трудозатрат – сокращение времени работы персонала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3BAF273-9548-4808-954C-7EE547D2D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9" t="12200" r="36000" b="13250"/>
          <a:stretch/>
        </p:blipFill>
        <p:spPr bwMode="auto">
          <a:xfrm>
            <a:off x="399782" y="1261008"/>
            <a:ext cx="482226" cy="1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AB9ACB3-0756-4D15-A795-FBDD028853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560" y="3385929"/>
            <a:ext cx="1570538" cy="3450375"/>
          </a:xfrm>
          <a:prstGeom prst="rect">
            <a:avLst/>
          </a:prstGeom>
        </p:spPr>
      </p:pic>
      <p:sp>
        <p:nvSpPr>
          <p:cNvPr id="47" name="Знак ''плюс'' 46">
            <a:extLst>
              <a:ext uri="{FF2B5EF4-FFF2-40B4-BE49-F238E27FC236}">
                <a16:creationId xmlns:a16="http://schemas.microsoft.com/office/drawing/2014/main" id="{425FCE29-90F8-4813-AC69-0855BD74A1FF}"/>
              </a:ext>
            </a:extLst>
          </p:cNvPr>
          <p:cNvSpPr/>
          <p:nvPr/>
        </p:nvSpPr>
        <p:spPr>
          <a:xfrm>
            <a:off x="1831032" y="4736252"/>
            <a:ext cx="445064" cy="474513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59755B9-C24F-4832-A65C-793CCA4FA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889" y="4319946"/>
            <a:ext cx="1530505" cy="1781638"/>
          </a:xfrm>
          <a:prstGeom prst="rect">
            <a:avLst/>
          </a:prstGeom>
        </p:spPr>
      </p:pic>
      <p:sp>
        <p:nvSpPr>
          <p:cNvPr id="61" name="Знак ''минус'' 60">
            <a:extLst>
              <a:ext uri="{FF2B5EF4-FFF2-40B4-BE49-F238E27FC236}">
                <a16:creationId xmlns:a16="http://schemas.microsoft.com/office/drawing/2014/main" id="{25338C28-AC35-4B8E-87B7-AFB91D7B1625}"/>
              </a:ext>
            </a:extLst>
          </p:cNvPr>
          <p:cNvSpPr/>
          <p:nvPr/>
        </p:nvSpPr>
        <p:spPr>
          <a:xfrm>
            <a:off x="4316857" y="4736252"/>
            <a:ext cx="504056" cy="507550"/>
          </a:xfrm>
          <a:prstGeom prst="mathMin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B279C393-7DD0-465D-8D19-8BBDE25F36CE}"/>
              </a:ext>
            </a:extLst>
          </p:cNvPr>
          <p:cNvCxnSpPr>
            <a:cxnSpLocks/>
          </p:cNvCxnSpPr>
          <p:nvPr/>
        </p:nvCxnSpPr>
        <p:spPr>
          <a:xfrm flipV="1">
            <a:off x="5055464" y="4266246"/>
            <a:ext cx="1265876" cy="18353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Равно 64">
            <a:extLst>
              <a:ext uri="{FF2B5EF4-FFF2-40B4-BE49-F238E27FC236}">
                <a16:creationId xmlns:a16="http://schemas.microsoft.com/office/drawing/2014/main" id="{BD28E102-C1AD-458B-95AD-B0FB832AB805}"/>
              </a:ext>
            </a:extLst>
          </p:cNvPr>
          <p:cNvSpPr/>
          <p:nvPr/>
        </p:nvSpPr>
        <p:spPr>
          <a:xfrm>
            <a:off x="6432607" y="4791773"/>
            <a:ext cx="550893" cy="363469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2" descr="D:\Desktop\Безымянный-1.png">
            <a:extLst>
              <a:ext uri="{FF2B5EF4-FFF2-40B4-BE49-F238E27FC236}">
                <a16:creationId xmlns:a16="http://schemas.microsoft.com/office/drawing/2014/main" id="{9E30F490-4C1D-44D6-A5C1-204156AC3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7026281" y="4454659"/>
            <a:ext cx="2010215" cy="12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72014C-88B6-4710-8632-ED7DB301C97C}"/>
              </a:ext>
            </a:extLst>
          </p:cNvPr>
          <p:cNvSpPr/>
          <p:nvPr/>
        </p:nvSpPr>
        <p:spPr>
          <a:xfrm>
            <a:off x="2339752" y="3573016"/>
            <a:ext cx="1977105" cy="2996505"/>
          </a:xfrm>
          <a:prstGeom prst="rect">
            <a:avLst/>
          </a:prstGeom>
          <a:noFill/>
          <a:ln w="12700">
            <a:solidFill>
              <a:srgbClr val="0D4C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621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37DB5A-4581-4B21-97DF-07586764D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"/>
          <a:stretch/>
        </p:blipFill>
        <p:spPr>
          <a:xfrm>
            <a:off x="-23541" y="0"/>
            <a:ext cx="9182811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F35D5-8D00-42EE-8592-D6E76796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F8253-40DB-4738-BD69-248D5F1FC445}"/>
              </a:ext>
            </a:extLst>
          </p:cNvPr>
          <p:cNvSpPr txBox="1"/>
          <p:nvPr/>
        </p:nvSpPr>
        <p:spPr>
          <a:xfrm>
            <a:off x="467544" y="3501008"/>
            <a:ext cx="5400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75000"/>
                  </a:schemeClr>
                </a:solidFill>
              </a:rPr>
              <a:t>СПОКОЙСТВИЕ</a:t>
            </a:r>
            <a:br>
              <a:rPr lang="en-US" sz="3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bg1">
                    <a:lumMod val="75000"/>
                  </a:schemeClr>
                </a:solidFill>
              </a:rPr>
              <a:t>ПРИ ПРОВЕРКЕ РОСПОТРЕБНАДЗОРОМ – </a:t>
            </a:r>
            <a:r>
              <a:rPr lang="ru-RU" sz="6600" b="1" dirty="0">
                <a:solidFill>
                  <a:schemeClr val="bg1">
                    <a:lumMod val="75000"/>
                  </a:schemeClr>
                </a:solidFill>
              </a:rPr>
              <a:t>БЕСЦЕННО!</a:t>
            </a:r>
            <a:endParaRPr lang="ru-RU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Презентация DOLPH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Экран (4:3)</PresentationFormat>
  <Paragraphs>52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Презентация DOLPHIN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18</cp:revision>
  <dcterms:created xsi:type="dcterms:W3CDTF">2013-09-30T10:21:37Z</dcterms:created>
  <dcterms:modified xsi:type="dcterms:W3CDTF">2021-04-02T05:39:59Z</dcterms:modified>
</cp:coreProperties>
</file>